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856984" cy="2736304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Принципи </a:t>
            </a:r>
            <a:br>
              <a:rPr lang="uk-UA" b="1" dirty="0" smtClean="0"/>
            </a:br>
            <a:r>
              <a:rPr lang="uk-UA" sz="4800" b="1" dirty="0" smtClean="0"/>
              <a:t>особистісно – орієнтованого </a:t>
            </a:r>
            <a:br>
              <a:rPr lang="uk-UA" sz="4800" b="1" dirty="0" smtClean="0"/>
            </a:br>
            <a:r>
              <a:rPr lang="uk-UA" sz="4800" b="1" dirty="0" smtClean="0"/>
              <a:t>підходу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293205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36912"/>
            <a:ext cx="756084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</a:t>
            </a:r>
            <a:r>
              <a:rPr lang="ru-RU" sz="4800" dirty="0" err="1"/>
              <a:t>дослідницького</a:t>
            </a:r>
            <a:r>
              <a:rPr lang="ru-RU" sz="4800" dirty="0"/>
              <a:t> </a:t>
            </a:r>
            <a:r>
              <a:rPr lang="ru-RU" sz="4800" dirty="0" err="1"/>
              <a:t>підходу</a:t>
            </a:r>
            <a:r>
              <a:rPr lang="ru-RU" sz="4800" dirty="0"/>
              <a:t> до предмета </a:t>
            </a:r>
            <a:r>
              <a:rPr lang="ru-RU" sz="4800" dirty="0" err="1"/>
              <a:t>вивчення</a:t>
            </a:r>
            <a:r>
              <a:rPr lang="uk-UA" sz="4800" dirty="0" smtClean="0"/>
              <a:t>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Одним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най­ефективніших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способів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пізнання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В.О.Сухо­млинський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статті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Розумова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зв'язок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школи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з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життям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", є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дослідницький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підхід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до предмета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вив­чення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коли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учням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дають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готових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висновків.Учитель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змогу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учням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самим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шукати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підтвердження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спростуван­ня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кожної з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висунутих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гіпотез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5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36912"/>
            <a:ext cx="756084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</a:t>
            </a:r>
            <a:r>
              <a:rPr lang="ru-RU" sz="4800" dirty="0" err="1"/>
              <a:t>обов’язковості</a:t>
            </a:r>
            <a:r>
              <a:rPr lang="ru-RU" sz="4800" dirty="0"/>
              <a:t> </a:t>
            </a:r>
            <a:r>
              <a:rPr lang="ru-RU" sz="4800" dirty="0" err="1"/>
              <a:t>самостійної</a:t>
            </a:r>
            <a:r>
              <a:rPr lang="ru-RU" sz="4800" dirty="0"/>
              <a:t> </a:t>
            </a:r>
            <a:r>
              <a:rPr lang="ru-RU" sz="4800" dirty="0" err="1"/>
              <a:t>розумової</a:t>
            </a:r>
            <a:r>
              <a:rPr lang="ru-RU" sz="4800" dirty="0"/>
              <a:t> </a:t>
            </a:r>
            <a:r>
              <a:rPr lang="ru-RU" sz="4800" dirty="0" err="1"/>
              <a:t>праці</a:t>
            </a:r>
            <a:r>
              <a:rPr lang="ru-RU" sz="4800" dirty="0"/>
              <a:t> </a:t>
            </a:r>
            <a:r>
              <a:rPr lang="ru-RU" sz="4800" dirty="0" err="1"/>
              <a:t>учнів</a:t>
            </a:r>
            <a:r>
              <a:rPr lang="ru-RU" sz="4800" dirty="0"/>
              <a:t> у </a:t>
            </a:r>
            <a:r>
              <a:rPr lang="ru-RU" sz="4800" dirty="0" err="1"/>
              <a:t>процесів</a:t>
            </a:r>
            <a:r>
              <a:rPr lang="ru-RU" sz="4800" dirty="0"/>
              <a:t> </a:t>
            </a:r>
            <a:r>
              <a:rPr lang="ru-RU" sz="4800" dirty="0" err="1"/>
              <a:t>навчання</a:t>
            </a:r>
            <a:r>
              <a:rPr lang="uk-UA" sz="4800" dirty="0" smtClean="0"/>
              <a:t>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020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Навчання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стає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працею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тієї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умови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Василь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Олександрович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Проблеми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виховання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всебічно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розвиненої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особистості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", - коли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учень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са­мостійно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добуває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знання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Самостійне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добування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знань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пород­жує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зрілість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думки" 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8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871" y="2276872"/>
            <a:ext cx="756084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</a:t>
            </a:r>
            <a:r>
              <a:rPr lang="ru-RU" sz="4800" dirty="0" err="1"/>
              <a:t>людяності</a:t>
            </a:r>
            <a:r>
              <a:rPr lang="ru-RU" sz="4800" dirty="0"/>
              <a:t>, </a:t>
            </a:r>
            <a:r>
              <a:rPr lang="ru-RU" sz="4800" dirty="0" err="1"/>
              <a:t>чуйності</a:t>
            </a:r>
            <a:r>
              <a:rPr lang="ru-RU" sz="4800" dirty="0"/>
              <a:t> і </a:t>
            </a:r>
            <a:r>
              <a:rPr lang="ru-RU" sz="4800" dirty="0" err="1"/>
              <a:t>тактовності</a:t>
            </a:r>
            <a:r>
              <a:rPr lang="ru-RU" sz="4800" dirty="0"/>
              <a:t> по </a:t>
            </a:r>
            <a:r>
              <a:rPr lang="ru-RU" sz="4800" dirty="0" err="1"/>
              <a:t>відношенню</a:t>
            </a:r>
            <a:r>
              <a:rPr lang="ru-RU" sz="4800" dirty="0"/>
              <a:t> до </a:t>
            </a:r>
            <a:r>
              <a:rPr lang="ru-RU" sz="4800" dirty="0" err="1"/>
              <a:t>учнів</a:t>
            </a:r>
            <a:r>
              <a:rPr lang="uk-UA" sz="4800" dirty="0" smtClean="0"/>
              <a:t>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2815" y="260648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Пам'ятайте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Василь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Олександрович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статті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Залежить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тільки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вас",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кожна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приходить у школу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щирим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бажанням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добре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вчити­ся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Воно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ніби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яскравий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вогник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освітлює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світ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ди­тячих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турбот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тривог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несе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нам, учите­лям, з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безмежною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довірливістю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Цей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вогник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легко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погасити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різкістю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грубістю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байдужістю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невірою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17" y="3573016"/>
            <a:ext cx="2514050" cy="3164423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78289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36912"/>
            <a:ext cx="756084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</a:t>
            </a:r>
            <a:r>
              <a:rPr lang="ru-RU" sz="4800" dirty="0" err="1"/>
              <a:t>розуміння</a:t>
            </a:r>
            <a:r>
              <a:rPr lang="ru-RU" sz="4800" dirty="0"/>
              <a:t> </a:t>
            </a:r>
            <a:r>
              <a:rPr lang="ru-RU" sz="4800" dirty="0" err="1"/>
              <a:t>оцінки</a:t>
            </a:r>
            <a:r>
              <a:rPr lang="ru-RU" sz="4800" dirty="0"/>
              <a:t> </a:t>
            </a:r>
            <a:r>
              <a:rPr lang="ru-RU" sz="4800" dirty="0" err="1"/>
              <a:t>знань</a:t>
            </a:r>
            <a:r>
              <a:rPr lang="ru-RU" sz="4800" dirty="0"/>
              <a:t> </a:t>
            </a:r>
            <a:r>
              <a:rPr lang="ru-RU" sz="4800" dirty="0" err="1"/>
              <a:t>учнів</a:t>
            </a:r>
            <a:r>
              <a:rPr lang="ru-RU" sz="4800" dirty="0"/>
              <a:t> як </a:t>
            </a:r>
            <a:r>
              <a:rPr lang="ru-RU" sz="4800" dirty="0" err="1"/>
              <a:t>інструмента</a:t>
            </a:r>
            <a:r>
              <a:rPr lang="ru-RU" sz="4800" dirty="0"/>
              <a:t> </a:t>
            </a:r>
            <a:r>
              <a:rPr lang="ru-RU" sz="4800" dirty="0" err="1"/>
              <a:t>виховання</a:t>
            </a:r>
            <a:r>
              <a:rPr lang="uk-UA" sz="4800" dirty="0" smtClean="0"/>
              <a:t>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2815" y="40466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Характеризуючи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знань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отже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і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творі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Проблеми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виховання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всебічно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розвиненої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особистості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оцінка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яск­раво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виражений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моральний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смисл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ній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закладений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стимул,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під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впливом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повинно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утверд­жуватися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прагнення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бути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хорошою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і не бути пога­ною"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6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871" y="2348880"/>
            <a:ext cx="756084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</a:t>
            </a:r>
            <a:r>
              <a:rPr lang="ru-RU" sz="4800" dirty="0" err="1"/>
              <a:t>взаємозалежності</a:t>
            </a:r>
            <a:r>
              <a:rPr lang="ru-RU" sz="4800" dirty="0"/>
              <a:t> </a:t>
            </a:r>
            <a:r>
              <a:rPr lang="ru-RU" sz="4800" dirty="0" err="1"/>
              <a:t>колективу</a:t>
            </a:r>
            <a:r>
              <a:rPr lang="ru-RU" sz="4800" dirty="0"/>
              <a:t> і </a:t>
            </a:r>
            <a:r>
              <a:rPr lang="ru-RU" sz="4800" dirty="0" err="1"/>
              <a:t>особистості</a:t>
            </a:r>
            <a:r>
              <a:rPr lang="ru-RU" sz="4800" dirty="0"/>
              <a:t> у </a:t>
            </a:r>
            <a:r>
              <a:rPr lang="ru-RU" sz="4800" dirty="0" err="1"/>
              <a:t>навчанні</a:t>
            </a:r>
            <a:r>
              <a:rPr lang="uk-UA" sz="4800" dirty="0" smtClean="0"/>
              <a:t>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2815" y="54868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Колективізм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Проблеми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виховання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всебічно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розвиненої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особис­тості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", - не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тільки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результат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виховання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а й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процес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і комплекс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засобів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формують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свідомість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погля­ди,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переконання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вчинки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4" t="6812" r="10329" b="5984"/>
          <a:stretch/>
        </p:blipFill>
        <p:spPr>
          <a:xfrm>
            <a:off x="827584" y="3861048"/>
            <a:ext cx="2088232" cy="284894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276814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815" y="2636912"/>
            <a:ext cx="8641673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</a:t>
            </a:r>
            <a:r>
              <a:rPr lang="ru-RU" sz="4800" dirty="0" err="1"/>
              <a:t>залежності</a:t>
            </a:r>
            <a:r>
              <a:rPr lang="ru-RU" sz="4800" dirty="0"/>
              <a:t> </a:t>
            </a:r>
            <a:r>
              <a:rPr lang="ru-RU" sz="4800" dirty="0" err="1"/>
              <a:t>особистості</a:t>
            </a:r>
            <a:r>
              <a:rPr lang="ru-RU" sz="4800" dirty="0"/>
              <a:t> </a:t>
            </a:r>
            <a:r>
              <a:rPr lang="ru-RU" sz="4800" dirty="0" err="1"/>
              <a:t>учня</a:t>
            </a:r>
            <a:r>
              <a:rPr lang="ru-RU" sz="4800" dirty="0"/>
              <a:t> </a:t>
            </a:r>
            <a:r>
              <a:rPr lang="ru-RU" sz="4800" dirty="0" err="1"/>
              <a:t>від</a:t>
            </a:r>
            <a:r>
              <a:rPr lang="ru-RU" sz="4800" dirty="0"/>
              <a:t> </a:t>
            </a:r>
            <a:r>
              <a:rPr lang="ru-RU" sz="4800" dirty="0" err="1" smtClean="0"/>
              <a:t>собистості</a:t>
            </a:r>
            <a:r>
              <a:rPr lang="ru-RU" sz="4800" dirty="0" smtClean="0"/>
              <a:t> </a:t>
            </a:r>
            <a:r>
              <a:rPr lang="ru-RU" sz="4800" dirty="0" err="1"/>
              <a:t>вчителя</a:t>
            </a:r>
            <a:r>
              <a:rPr lang="ru-RU" sz="4800" dirty="0" smtClean="0"/>
              <a:t>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2815" y="54868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"Чим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більше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знає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вчитель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В.О.Сухомлинський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Павлиська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середня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школа",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чим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частіше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й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успішніше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відкриває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перед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учнями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горизонт науки,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тим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більшу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допит­ливість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і жадобу до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знань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виявляють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учні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..."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51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95" y="2636912"/>
            <a:ext cx="8064897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</a:t>
            </a:r>
            <a:r>
              <a:rPr lang="ru-RU" sz="4800" dirty="0" err="1"/>
              <a:t>розгляду</a:t>
            </a:r>
            <a:r>
              <a:rPr lang="ru-RU" sz="4800" dirty="0"/>
              <a:t> </a:t>
            </a: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err="1" smtClean="0"/>
              <a:t>навчально</a:t>
            </a:r>
            <a:r>
              <a:rPr lang="ru-RU" sz="4800" dirty="0" smtClean="0"/>
              <a:t> </a:t>
            </a:r>
            <a:r>
              <a:rPr lang="ru-RU" sz="4800" dirty="0"/>
              <a:t>– </a:t>
            </a:r>
            <a:r>
              <a:rPr lang="ru-RU" sz="4800" dirty="0" err="1" smtClean="0"/>
              <a:t>виховного</a:t>
            </a:r>
            <a:r>
              <a:rPr lang="ru-RU" sz="4800" dirty="0" smtClean="0"/>
              <a:t> </a:t>
            </a:r>
            <a:r>
              <a:rPr lang="ru-RU" sz="4800" dirty="0" err="1" smtClean="0"/>
              <a:t>процесу</a:t>
            </a:r>
            <a:r>
              <a:rPr lang="ru-RU" sz="4800" dirty="0" smtClean="0"/>
              <a:t> </a:t>
            </a:r>
            <a:r>
              <a:rPr lang="ru-RU" sz="4800" dirty="0"/>
              <a:t>як </a:t>
            </a:r>
            <a:r>
              <a:rPr lang="ru-RU" sz="4800" dirty="0" err="1"/>
              <a:t>складної</a:t>
            </a:r>
            <a:r>
              <a:rPr lang="ru-RU" sz="4800" dirty="0"/>
              <a:t> </a:t>
            </a:r>
            <a:r>
              <a:rPr lang="ru-RU" sz="4800" dirty="0" err="1"/>
              <a:t>системи</a:t>
            </a:r>
            <a:r>
              <a:rPr lang="ru-RU" sz="4800" dirty="0" smtClean="0"/>
              <a:t>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32268" y="188640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Слово "система" не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таким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поширеним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життя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В.О.Сухомлинського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як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тепер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і не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зустрічається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працях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Проте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саме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як систему,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тобто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сукупність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елементів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якими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існує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зако­номірний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зв'язок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взаємодія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розглядає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на­вчально-виховний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процес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замість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слова "система"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використовуються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слова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гармонія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 і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єдине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ціле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".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0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745505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неповторності кожної дитини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3602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практиці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своєї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виховної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роботи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ми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виходи­мо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з того,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людина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неповторна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...",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В.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О.Сухомлинський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Духовний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світ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школяра».</a:t>
            </a:r>
          </a:p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Людська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індивідуальність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неповторна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...",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повторює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Розмова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з молодим директором"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86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6012" y="2132856"/>
            <a:ext cx="6336704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визнання відсутності нездібних дітей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251604" y="43602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У кожної </a:t>
            </a:r>
            <a:r>
              <a:rPr lang="ru-RU" b="1" i="1" dirty="0" err="1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Василь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Олександрович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статті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"Людина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неповторна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", - є за­датки,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обдаровання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талант до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певного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виду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кількох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видів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галузей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діяльності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2577071" cy="3165316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82122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745505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урахування нерівності розумових здібностей дітей.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"Ми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бачимо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В.О.Сухомлинський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Проблеми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виховання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всебічно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розвиненої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особистості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дискретність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роботи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мозку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проявляється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дітей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по-різному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: в од­ного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ця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робота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дуже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швидка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в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іншого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повільна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звідси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кмітливість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некмітливість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тямущість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і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не­тямущість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сильно і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слабко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виражена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здатність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оволодіння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знаннями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3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20888"/>
            <a:ext cx="7745505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індивідуалізації навчально-виховного процесу.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4868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Досвід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переконує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 – 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В.О.Сухомлинський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статті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«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Народний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учитель»,  – 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якщо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школі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скажімо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шістсот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учнів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 то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означає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 треба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шукати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шістсот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індивідуальних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стежок»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17032"/>
            <a:ext cx="2761327" cy="330857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496481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105545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врахування індивідуальних особливостей учнів.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57284" y="40466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Важливо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помітити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кожній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її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найсильнішу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сторону,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знайти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ній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ту "золоту жилку",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по­чинається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розвиток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індивідуальності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добитися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того,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досягла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видатних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віку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успіхів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тій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справі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яка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найбільш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яскраво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виявляє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розкриває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її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природні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задатки"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7776" y="2276872"/>
            <a:ext cx="6579012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визначення кожного учня особистістю.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04664"/>
            <a:ext cx="8407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"Сто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порад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учителеві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Сухомлинський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: "Жива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істота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яка з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вашою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допомогою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пізнає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світ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поступово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стає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особистістю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ctr"/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Кінцевою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метою такого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підходу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є –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творити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дуже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ніжну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тонку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річ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бажання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бути хорошим, стати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сьогодні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кращим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ніж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учора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834934"/>
            <a:ext cx="3077304" cy="3846631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21711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5316" y="2420888"/>
            <a:ext cx="756084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отримання позитивних почуттів від навчання.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В.О.Сухомлинський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Духовний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шлях шко­ляра".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Радість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як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джерело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оптимістичної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впевне­ності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дитини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своїх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силах є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умовою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того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багатства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дійсного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ставлення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навколишнього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світу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без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якого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неможливий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духовний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розвиток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особливо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неможливе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розкриття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природних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нахилів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здібностей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обдаровань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3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204864"/>
            <a:ext cx="6768752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dirty="0" smtClean="0"/>
              <a:t>Принцип навчання </a:t>
            </a:r>
          </a:p>
          <a:p>
            <a:pPr marL="0" indent="0" algn="ctr">
              <a:buNone/>
            </a:pPr>
            <a:r>
              <a:rPr lang="uk-UA" sz="4800" dirty="0" smtClean="0"/>
              <a:t>через подолання труднощів.</a:t>
            </a:r>
            <a:endParaRPr lang="uk-U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талановитих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дітей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успіхи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на­вчанні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можуть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породжувати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почуття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запаморочення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успіхів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призвести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невдачі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…"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запобігти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цьому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пише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В.О.Сухомлинсь­кий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-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слід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уміло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вести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підлітка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шляхом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подолання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труднощів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добиваючись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людина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знала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справжню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ціну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цьому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75000"/>
                  </a:schemeClr>
                </a:solidFill>
              </a:rPr>
              <a:t>почуттю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4" t="3560" r="4026" b="2936"/>
          <a:stretch/>
        </p:blipFill>
        <p:spPr>
          <a:xfrm>
            <a:off x="323529" y="3140968"/>
            <a:ext cx="2742188" cy="3556068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98967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91</TotalTime>
  <Words>805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Твердый переплет</vt:lpstr>
      <vt:lpstr>Принципи  особистісно – орієнтованого  підходу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 особистісно – орієнтованого  підходу</dc:title>
  <dc:creator>PC</dc:creator>
  <cp:lastModifiedBy>PC</cp:lastModifiedBy>
  <cp:revision>11</cp:revision>
  <dcterms:created xsi:type="dcterms:W3CDTF">2014-04-04T08:27:21Z</dcterms:created>
  <dcterms:modified xsi:type="dcterms:W3CDTF">2014-04-04T10:01:19Z</dcterms:modified>
</cp:coreProperties>
</file>